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3" r:id="rId1"/>
  </p:sldMasterIdLst>
  <p:notesMasterIdLst>
    <p:notesMasterId r:id="rId14"/>
  </p:notesMasterIdLst>
  <p:handoutMasterIdLst>
    <p:handoutMasterId r:id="rId15"/>
  </p:handoutMasterIdLst>
  <p:sldIdLst>
    <p:sldId id="3362" r:id="rId2"/>
    <p:sldId id="3360" r:id="rId3"/>
    <p:sldId id="3328" r:id="rId4"/>
    <p:sldId id="3329" r:id="rId5"/>
    <p:sldId id="3332" r:id="rId6"/>
    <p:sldId id="3340" r:id="rId7"/>
    <p:sldId id="3339" r:id="rId8"/>
    <p:sldId id="3352" r:id="rId9"/>
    <p:sldId id="3353" r:id="rId10"/>
    <p:sldId id="3357" r:id="rId11"/>
    <p:sldId id="3354" r:id="rId12"/>
    <p:sldId id="3361" r:id="rId13"/>
  </p:sldIdLst>
  <p:sldSz cx="9001125" cy="5040313"/>
  <p:notesSz cx="7099300" cy="10234613"/>
  <p:custDataLst>
    <p:tags r:id="rId16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53CDC"/>
    <a:srgbClr val="0070C0"/>
    <a:srgbClr val="C2A214"/>
    <a:srgbClr val="9437FF"/>
    <a:srgbClr val="008080"/>
    <a:srgbClr val="9933FF"/>
    <a:srgbClr val="C00000"/>
    <a:srgbClr val="17406D"/>
    <a:srgbClr val="009999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25" autoAdjust="0"/>
    <p:restoredTop sz="88963" autoAdjust="0"/>
  </p:normalViewPr>
  <p:slideViewPr>
    <p:cSldViewPr>
      <p:cViewPr varScale="1">
        <p:scale>
          <a:sx n="139" d="100"/>
          <a:sy n="139" d="100"/>
        </p:scale>
        <p:origin x="678" y="114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298" y="-84"/>
      </p:cViewPr>
      <p:guideLst>
        <p:guide orient="horz" pos="3223"/>
        <p:guide pos="2236"/>
      </p:guideLst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53CB15B2-6539-414E-885F-134AB7BAEF7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23825" y="768350"/>
            <a:ext cx="6851650" cy="3836988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70CA4341-F6FF-475E-A543-0194832CB0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16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567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190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858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969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2022/7/6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141" y="824885"/>
            <a:ext cx="6750844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141" y="2647331"/>
            <a:ext cx="6750844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EE8E1-2156-44D8-985A-B7DE18793C43}" type="datetimeFigureOut">
              <a:rPr lang="zh-CN" altLang="en-US" smtClean="0"/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B3F3-2A3A-4B2D-BA10-444E796010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9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68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1430" y="268350"/>
            <a:ext cx="194086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827" y="268350"/>
            <a:ext cx="5710089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45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61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139" y="1256579"/>
            <a:ext cx="7763470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9" y="3373044"/>
            <a:ext cx="7763470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18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827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820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6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268350"/>
            <a:ext cx="7763470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000" y="1235577"/>
            <a:ext cx="3807897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00" y="1841114"/>
            <a:ext cx="380789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819" y="1235577"/>
            <a:ext cx="3826651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819" y="1841114"/>
            <a:ext cx="3826651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97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8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156C02-6AC0-4150-BF14-3C2902387D77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ED6-FA7E-4333-AD61-EE26BDBEFB97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03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6650" y="725712"/>
            <a:ext cx="455682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7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6650" y="725712"/>
            <a:ext cx="455682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03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828" y="268350"/>
            <a:ext cx="7763470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828" y="1341750"/>
            <a:ext cx="7763470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827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623" y="4671624"/>
            <a:ext cx="303788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045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17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注意事项</a:t>
            </a:r>
            <a:r>
              <a:rPr lang="zh-CN" altLang="en-US" dirty="0" smtClean="0">
                <a:solidFill>
                  <a:srgbClr val="FF0000"/>
                </a:solidFill>
              </a:rPr>
              <a:t>：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开发板在讲台前面，一个箱子放板子，一个箱子放线（电源线</a:t>
            </a:r>
            <a:r>
              <a:rPr lang="en-US" altLang="zh-CN" b="1" dirty="0" smtClean="0">
                <a:solidFill>
                  <a:srgbClr val="FF0000"/>
                </a:solidFill>
              </a:rPr>
              <a:t>5V</a:t>
            </a:r>
            <a:r>
              <a:rPr lang="zh-CN" altLang="en-US" b="1" dirty="0" smtClean="0">
                <a:solidFill>
                  <a:srgbClr val="FF0000"/>
                </a:solidFill>
              </a:rPr>
              <a:t>和数据线）。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开发板不能带出实验室，使用完毕，装入防静电袋，放回原处。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数据</a:t>
            </a:r>
            <a:r>
              <a:rPr lang="zh-CN" altLang="en-US" b="1" dirty="0" smtClean="0">
                <a:solidFill>
                  <a:srgbClr val="FF0000"/>
                </a:solidFill>
              </a:rPr>
              <a:t>线连接板子上的</a:t>
            </a:r>
            <a:r>
              <a:rPr lang="en-US" altLang="zh-CN" b="1" dirty="0" smtClean="0">
                <a:solidFill>
                  <a:srgbClr val="FF0000"/>
                </a:solidFill>
              </a:rPr>
              <a:t>J22</a:t>
            </a:r>
            <a:r>
              <a:rPr lang="zh-CN" altLang="en-US" b="1" dirty="0" smtClean="0">
                <a:solidFill>
                  <a:srgbClr val="FF0000"/>
                </a:solidFill>
              </a:rPr>
              <a:t>口。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板子数量不足，请大家在必要的时候使用，不必须的时候放回。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332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09" y="143958"/>
            <a:ext cx="4274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流水寄存器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59F7F56E-EDB3-42FA-B1AA-25A89CD80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721" y="667178"/>
            <a:ext cx="3955823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添加流水寄存器的框图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="" xmlns:a16="http://schemas.microsoft.com/office/drawing/2014/main" id="{5441D103-233D-48CC-9EEC-DD70FA11A0A0}"/>
              </a:ext>
            </a:extLst>
          </p:cNvPr>
          <p:cNvSpPr/>
          <p:nvPr/>
        </p:nvSpPr>
        <p:spPr>
          <a:xfrm>
            <a:off x="7308796" y="916990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07DA54E5-A201-4D18-A2C9-6A7601CCDA87}"/>
              </a:ext>
            </a:extLst>
          </p:cNvPr>
          <p:cNvSpPr txBox="1"/>
          <p:nvPr/>
        </p:nvSpPr>
        <p:spPr>
          <a:xfrm>
            <a:off x="6715294" y="1652472"/>
            <a:ext cx="13855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单周期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endParaRPr lang="zh-CN" altLang="en-US" dirty="0">
              <a:solidFill>
                <a:schemeClr val="accent2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DC6A464A-5488-4A94-993F-433B71750565}"/>
              </a:ext>
            </a:extLst>
          </p:cNvPr>
          <p:cNvSpPr txBox="1"/>
          <p:nvPr/>
        </p:nvSpPr>
        <p:spPr>
          <a:xfrm>
            <a:off x="7388857" y="4187067"/>
            <a:ext cx="13600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流水线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endParaRPr lang="zh-CN" altLang="en-US" dirty="0">
              <a:solidFill>
                <a:schemeClr val="accent2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箭头: 下 13">
            <a:extLst>
              <a:ext uri="{FF2B5EF4-FFF2-40B4-BE49-F238E27FC236}">
                <a16:creationId xmlns="" xmlns:a16="http://schemas.microsoft.com/office/drawing/2014/main" id="{B11C8DCD-D6B8-45CE-AF9A-345F20440F39}"/>
              </a:ext>
            </a:extLst>
          </p:cNvPr>
          <p:cNvSpPr/>
          <p:nvPr/>
        </p:nvSpPr>
        <p:spPr>
          <a:xfrm>
            <a:off x="4389693" y="2592162"/>
            <a:ext cx="216018" cy="4320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="" xmlns:a16="http://schemas.microsoft.com/office/drawing/2014/main" id="{4AFBF5DD-F47E-471A-B7E8-3E6CE6042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382" y="1166668"/>
            <a:ext cx="4314641" cy="141542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="" xmlns:a16="http://schemas.microsoft.com/office/drawing/2014/main" id="{02C78489-0BA4-4953-A9DD-BFA6DED8B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210" y="3116350"/>
            <a:ext cx="8383108" cy="141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981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0" grpId="0"/>
      <p:bldP spid="1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09" y="143958"/>
            <a:ext cx="4274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理想流水线仿真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5CFF600A-1C58-44D4-8374-33E8C9534E65}"/>
              </a:ext>
            </a:extLst>
          </p:cNvPr>
          <p:cNvSpPr txBox="1"/>
          <p:nvPr/>
        </p:nvSpPr>
        <p:spPr>
          <a:xfrm>
            <a:off x="612238" y="1008030"/>
            <a:ext cx="3240270" cy="1846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编写无冲突指令序列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加载到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仿真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07226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2182824" y="1813006"/>
            <a:ext cx="4752396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开始实验</a:t>
            </a:r>
            <a:endParaRPr lang="zh-CN" altLang="en-US" sz="2646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22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8" name="矩形 7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10" name="文本框 7"/>
          <p:cNvSpPr txBox="1"/>
          <p:nvPr/>
        </p:nvSpPr>
        <p:spPr>
          <a:xfrm>
            <a:off x="2186844" y="1479826"/>
            <a:ext cx="4752396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计算机设计与实践</a:t>
            </a:r>
            <a:endParaRPr lang="en-US" altLang="zh-CN" sz="2800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理想流水线</a:t>
            </a:r>
            <a:r>
              <a:rPr lang="en-US" altLang="zh-CN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设计</a:t>
            </a:r>
            <a:endParaRPr lang="en-US" altLang="zh-CN" sz="3000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764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薛睿</a:t>
            </a:r>
            <a:endParaRPr lang="zh-CN" altLang="en-US" sz="1764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2584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2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实验目的</a:t>
            </a:r>
          </a:p>
        </p:txBody>
      </p:sp>
      <p:sp>
        <p:nvSpPr>
          <p:cNvPr id="23" name="文本框 10"/>
          <p:cNvSpPr txBox="1"/>
          <p:nvPr/>
        </p:nvSpPr>
        <p:spPr>
          <a:xfrm>
            <a:off x="684244" y="1008030"/>
            <a:ext cx="5382448" cy="1230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加深对流水线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结构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和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工作原理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的理解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熟练掌握数字电路的仿真调试方法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9468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实验内容</a:t>
            </a:r>
          </a:p>
        </p:txBody>
      </p:sp>
      <p:sp>
        <p:nvSpPr>
          <p:cNvPr id="10" name="文本框 10"/>
          <p:cNvSpPr txBox="1"/>
          <p:nvPr/>
        </p:nvSpPr>
        <p:spPr>
          <a:xfrm>
            <a:off x="342216" y="936024"/>
            <a:ext cx="844595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的功能，划分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流水线，在单周期的基础上把各个部件划分到各流水级。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根据流水线的划分添加流水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寄存器，添加或修改必要的逻辑（如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），注意控制信号，实现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理想流水线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设计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testbench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，对理想流水线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验证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75030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22857"/>
            <a:ext cx="4860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回顾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288210" y="661047"/>
            <a:ext cx="1692142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时序逻辑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文本框 10">
            <a:extLst>
              <a:ext uri="{FF2B5EF4-FFF2-40B4-BE49-F238E27FC236}">
                <a16:creationId xmlns="" xmlns:a16="http://schemas.microsoft.com/office/drawing/2014/main" id="{B021E39D-596F-4FB0-84F2-E4C9B1BAC4AA}"/>
              </a:ext>
            </a:extLst>
          </p:cNvPr>
          <p:cNvSpPr txBox="1"/>
          <p:nvPr/>
        </p:nvSpPr>
        <p:spPr>
          <a:xfrm>
            <a:off x="288210" y="2769980"/>
            <a:ext cx="1692142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组合逻辑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790B746B-A1D2-4CD6-A3CE-55FEC0614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16" y="1219630"/>
            <a:ext cx="4610100" cy="14763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D160546B-FBED-46F6-9287-0CFB44683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16" y="3343579"/>
            <a:ext cx="3190875" cy="1333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40602FFF-5624-46F7-BFE0-9BCC0A158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8315" y="720006"/>
            <a:ext cx="3322320" cy="227838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="" xmlns:a16="http://schemas.microsoft.com/office/drawing/2014/main" id="{F6F7B044-E3CE-47E1-A9A1-15567D8F69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8315" y="3202660"/>
            <a:ext cx="2034540" cy="1325880"/>
          </a:xfrm>
          <a:prstGeom prst="rect">
            <a:avLst/>
          </a:prstGeom>
        </p:spPr>
      </p:pic>
      <p:sp>
        <p:nvSpPr>
          <p:cNvPr id="15" name="箭头: 右 14">
            <a:extLst>
              <a:ext uri="{FF2B5EF4-FFF2-40B4-BE49-F238E27FC236}">
                <a16:creationId xmlns="" xmlns:a16="http://schemas.microsoft.com/office/drawing/2014/main" id="{7D1F20FA-64AD-425F-B897-766965DCBF7F}"/>
              </a:ext>
            </a:extLst>
          </p:cNvPr>
          <p:cNvSpPr/>
          <p:nvPr/>
        </p:nvSpPr>
        <p:spPr>
          <a:xfrm>
            <a:off x="4860592" y="2016114"/>
            <a:ext cx="576048" cy="216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右 15">
            <a:extLst>
              <a:ext uri="{FF2B5EF4-FFF2-40B4-BE49-F238E27FC236}">
                <a16:creationId xmlns="" xmlns:a16="http://schemas.microsoft.com/office/drawing/2014/main" id="{8831A8C3-F640-4D0B-9D52-056D3D0D5FD4}"/>
              </a:ext>
            </a:extLst>
          </p:cNvPr>
          <p:cNvSpPr/>
          <p:nvPr/>
        </p:nvSpPr>
        <p:spPr>
          <a:xfrm>
            <a:off x="4860592" y="3992112"/>
            <a:ext cx="576048" cy="216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41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1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流水线划分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288210" y="753303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五级流水线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="" xmlns:a16="http://schemas.microsoft.com/office/drawing/2014/main" id="{1656AEB9-DCBD-4874-B26F-8A55C09DA587}"/>
              </a:ext>
            </a:extLst>
          </p:cNvPr>
          <p:cNvSpPr/>
          <p:nvPr/>
        </p:nvSpPr>
        <p:spPr>
          <a:xfrm>
            <a:off x="2700412" y="1080036"/>
            <a:ext cx="6145016" cy="1505660"/>
          </a:xfrm>
          <a:prstGeom prst="rect">
            <a:avLst/>
          </a:prstGeom>
          <a:noFill/>
        </p:spPr>
        <p:txBody>
          <a:bodyPr lIns="91435" tIns="45717" rIns="91435" bIns="45717"/>
          <a:lstStyle/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 (instruction fetch):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从存储器中取出指令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 (instruction decode):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读寄存器并译码指令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 (execute):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执行操作或计算地址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 (memory access):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访问数据存储器中的操作数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WB (write back):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将结果写入寄存器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="" xmlns:a16="http://schemas.microsoft.com/office/drawing/2014/main" id="{F251352E-2E02-4EEB-BAD2-CCED93EAF9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276569"/>
              </p:ext>
            </p:extLst>
          </p:nvPr>
        </p:nvGraphicFramePr>
        <p:xfrm>
          <a:off x="102056" y="2192663"/>
          <a:ext cx="5886490" cy="2573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Visio" r:id="rId4" imgW="2828598" imgH="1236600" progId="Visio.Drawing.11">
                  <p:embed/>
                </p:oleObj>
              </mc:Choice>
              <mc:Fallback>
                <p:oleObj name="Visio" r:id="rId4" imgW="2828598" imgH="1236600" progId="Visio.Drawing.11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="" xmlns:a16="http://schemas.microsoft.com/office/drawing/2014/main" id="{BF65489F-4E7C-4C33-B95B-F5D67AB526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2056" y="2192663"/>
                        <a:ext cx="5886490" cy="25732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8196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流水线划分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288210" y="753303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六级流水线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="" xmlns:a16="http://schemas.microsoft.com/office/drawing/2014/main" id="{A4103C48-1CC3-40BA-A020-05E526F22AD9}"/>
              </a:ext>
            </a:extLst>
          </p:cNvPr>
          <p:cNvSpPr/>
          <p:nvPr/>
        </p:nvSpPr>
        <p:spPr>
          <a:xfrm>
            <a:off x="2700412" y="854084"/>
            <a:ext cx="6145016" cy="1505660"/>
          </a:xfrm>
          <a:prstGeom prst="rect">
            <a:avLst/>
          </a:prstGeom>
          <a:noFill/>
        </p:spPr>
        <p:txBody>
          <a:bodyPr lIns="91435" tIns="45717" rIns="91435" bIns="45717"/>
          <a:lstStyle/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IF1 (instruction fetch1):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从存储器中取出指令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IF2 (instruction fetch2): 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进行指令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分支预测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 (instruction decode):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读寄存器并译码指令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 (execute):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执行操作或计算地址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 (memory access):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访问数据存储器中的操作数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WB (write back):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将结果写入寄存器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="" xmlns:a16="http://schemas.microsoft.com/office/drawing/2014/main" id="{4A9C869E-D0C9-4E98-9B8D-740AC323E9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0106180"/>
              </p:ext>
            </p:extLst>
          </p:nvPr>
        </p:nvGraphicFramePr>
        <p:xfrm>
          <a:off x="-444984" y="1728090"/>
          <a:ext cx="7154863" cy="3525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Visio" r:id="rId4" imgW="3436554" imgH="1691816" progId="Visio.Drawing.11">
                  <p:embed/>
                </p:oleObj>
              </mc:Choice>
              <mc:Fallback>
                <p:oleObj name="Visio" r:id="rId4" imgW="3436554" imgH="1691816" progId="Visio.Drawing.11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="" xmlns:a16="http://schemas.microsoft.com/office/drawing/2014/main" id="{F251352E-2E02-4EEB-BAD2-CCED93EAF9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44984" y="1728090"/>
                        <a:ext cx="7154863" cy="3525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3344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09" y="143958"/>
            <a:ext cx="4274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流水寄存器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59F7F56E-EDB3-42FA-B1AA-25A89CD80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721" y="667178"/>
            <a:ext cx="2731717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添加流水寄存器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08302D7A-46A2-453D-84DA-0BA81AFBF59B}"/>
              </a:ext>
            </a:extLst>
          </p:cNvPr>
          <p:cNvSpPr/>
          <p:nvPr/>
        </p:nvSpPr>
        <p:spPr>
          <a:xfrm>
            <a:off x="6372718" y="1296054"/>
            <a:ext cx="2596478" cy="540338"/>
          </a:xfrm>
          <a:prstGeom prst="rect">
            <a:avLst/>
          </a:prstGeom>
          <a:noFill/>
        </p:spPr>
        <p:txBody>
          <a:bodyPr lIns="91435" tIns="45717" rIns="91435" bIns="45717"/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）保存该流水级输出数据信息，交给下一级处理，并共享给其他指令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）切割组合逻辑，提升系统频率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7DBE1A9A-BEC3-4599-B0B2-CF129C644B0D}"/>
              </a:ext>
            </a:extLst>
          </p:cNvPr>
          <p:cNvGrpSpPr/>
          <p:nvPr/>
        </p:nvGrpSpPr>
        <p:grpSpPr>
          <a:xfrm>
            <a:off x="1099131" y="1166802"/>
            <a:ext cx="4896407" cy="3426898"/>
            <a:chOff x="1080277" y="1166802"/>
            <a:chExt cx="4896407" cy="3426898"/>
          </a:xfrm>
        </p:grpSpPr>
        <p:cxnSp>
          <p:nvCxnSpPr>
            <p:cNvPr id="3" name="直接箭头连接符 2">
              <a:extLst>
                <a:ext uri="{FF2B5EF4-FFF2-40B4-BE49-F238E27FC236}">
                  <a16:creationId xmlns="" xmlns:a16="http://schemas.microsoft.com/office/drawing/2014/main" id="{DBCDEE1B-0AEE-4438-9B98-A61D77C4B1DE}"/>
                </a:ext>
              </a:extLst>
            </p:cNvPr>
            <p:cNvCxnSpPr/>
            <p:nvPr/>
          </p:nvCxnSpPr>
          <p:spPr>
            <a:xfrm>
              <a:off x="1116280" y="1368060"/>
              <a:ext cx="0" cy="14414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="" xmlns:a16="http://schemas.microsoft.com/office/drawing/2014/main" id="{F1F30D7E-9CF7-4554-B537-B451776836C2}"/>
                </a:ext>
              </a:extLst>
            </p:cNvPr>
            <p:cNvCxnSpPr/>
            <p:nvPr/>
          </p:nvCxnSpPr>
          <p:spPr>
            <a:xfrm>
              <a:off x="3132448" y="1368060"/>
              <a:ext cx="0" cy="14414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="" xmlns:a16="http://schemas.microsoft.com/office/drawing/2014/main" id="{4010DEB9-B657-43E7-B862-1C6DEE7F8563}"/>
                </a:ext>
              </a:extLst>
            </p:cNvPr>
            <p:cNvCxnSpPr/>
            <p:nvPr/>
          </p:nvCxnSpPr>
          <p:spPr>
            <a:xfrm>
              <a:off x="4788586" y="1368060"/>
              <a:ext cx="0" cy="14414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="" xmlns:a16="http://schemas.microsoft.com/office/drawing/2014/main" id="{BD54BF6A-3ECE-4A59-8A6A-785D2D260223}"/>
                </a:ext>
              </a:extLst>
            </p:cNvPr>
            <p:cNvCxnSpPr/>
            <p:nvPr/>
          </p:nvCxnSpPr>
          <p:spPr>
            <a:xfrm>
              <a:off x="5940682" y="1368060"/>
              <a:ext cx="0" cy="14414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="" xmlns:a16="http://schemas.microsoft.com/office/drawing/2014/main" id="{7068CB69-E379-475F-B59D-456B56BEE382}"/>
                </a:ext>
              </a:extLst>
            </p:cNvPr>
            <p:cNvCxnSpPr/>
            <p:nvPr/>
          </p:nvCxnSpPr>
          <p:spPr>
            <a:xfrm>
              <a:off x="1116280" y="1368060"/>
              <a:ext cx="482440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="" xmlns:a16="http://schemas.microsoft.com/office/drawing/2014/main" id="{CB8CC332-AB04-410B-9E9C-1FB254C1EBD2}"/>
                </a:ext>
              </a:extLst>
            </p:cNvPr>
            <p:cNvCxnSpPr/>
            <p:nvPr/>
          </p:nvCxnSpPr>
          <p:spPr>
            <a:xfrm>
              <a:off x="1908346" y="1166802"/>
              <a:ext cx="0" cy="20125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: 圆角 17">
              <a:extLst>
                <a:ext uri="{FF2B5EF4-FFF2-40B4-BE49-F238E27FC236}">
                  <a16:creationId xmlns="" xmlns:a16="http://schemas.microsoft.com/office/drawing/2014/main" id="{52995EF8-E9A2-496E-BFAE-B8749CEFB3CD}"/>
                </a:ext>
              </a:extLst>
            </p:cNvPr>
            <p:cNvSpPr/>
            <p:nvPr/>
          </p:nvSpPr>
          <p:spPr>
            <a:xfrm>
              <a:off x="1080277" y="1713460"/>
              <a:ext cx="72005" cy="288024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="" xmlns:a16="http://schemas.microsoft.com/office/drawing/2014/main" id="{0A1D38B4-FB6D-4A34-9EBD-CAC1BFD3078C}"/>
                </a:ext>
              </a:extLst>
            </p:cNvPr>
            <p:cNvSpPr/>
            <p:nvPr/>
          </p:nvSpPr>
          <p:spPr>
            <a:xfrm>
              <a:off x="3132448" y="1712548"/>
              <a:ext cx="72005" cy="288024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="" xmlns:a16="http://schemas.microsoft.com/office/drawing/2014/main" id="{11B6AA3F-2D83-455B-8EC0-69ADB5A44984}"/>
                </a:ext>
              </a:extLst>
            </p:cNvPr>
            <p:cNvSpPr/>
            <p:nvPr/>
          </p:nvSpPr>
          <p:spPr>
            <a:xfrm>
              <a:off x="4752581" y="1712548"/>
              <a:ext cx="72005" cy="288024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="" xmlns:a16="http://schemas.microsoft.com/office/drawing/2014/main" id="{F3C614B1-387F-4D1A-BAE0-DB2C2AEE6B9A}"/>
                </a:ext>
              </a:extLst>
            </p:cNvPr>
            <p:cNvSpPr/>
            <p:nvPr/>
          </p:nvSpPr>
          <p:spPr>
            <a:xfrm>
              <a:off x="5904679" y="1712548"/>
              <a:ext cx="72005" cy="288024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4FB59C44-5FB3-4173-9232-620E53F28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956" y="1481151"/>
            <a:ext cx="5987753" cy="334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9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09" y="143958"/>
            <a:ext cx="4274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流水寄存器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59F7F56E-EDB3-42FA-B1AA-25A89CD80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721" y="667178"/>
            <a:ext cx="3955823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确认流水寄存器内容（</a:t>
            </a:r>
            <a:r>
              <a:rPr lang="en-US" altLang="zh-CN" sz="2000" b="1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IF/ID</a:t>
            </a:r>
            <a:r>
              <a:rPr lang="zh-CN" altLang="en-US" sz="2000" b="1" dirty="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）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59DDAC0A-129E-40DF-9A5D-D1B9F1D46C57}"/>
              </a:ext>
            </a:extLst>
          </p:cNvPr>
          <p:cNvSpPr/>
          <p:nvPr/>
        </p:nvSpPr>
        <p:spPr>
          <a:xfrm>
            <a:off x="2153292" y="1302716"/>
            <a:ext cx="311040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型指令、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PC+4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J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2000" dirty="0" err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：所有指令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="" xmlns:a16="http://schemas.microsoft.com/office/drawing/2014/main" id="{D8F1B422-DDF0-4B0C-AED4-20F748BC7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38" y="1296054"/>
            <a:ext cx="983404" cy="2147219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="" xmlns:a16="http://schemas.microsoft.com/office/drawing/2014/main" id="{BAF9F8AA-39C1-4081-9058-510BD32ED61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852508" y="3024198"/>
            <a:ext cx="4470400" cy="1562100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873CE6BC-406B-4B93-AD45-4EF4700C0DE2}"/>
              </a:ext>
            </a:extLst>
          </p:cNvPr>
          <p:cNvSpPr/>
          <p:nvPr/>
        </p:nvSpPr>
        <p:spPr>
          <a:xfrm>
            <a:off x="3780502" y="2576093"/>
            <a:ext cx="1074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="" xmlns:a16="http://schemas.microsoft.com/office/drawing/2014/main" id="{5441D103-233D-48CC-9EEC-DD70FA11A0A0}"/>
              </a:ext>
            </a:extLst>
          </p:cNvPr>
          <p:cNvSpPr/>
          <p:nvPr/>
        </p:nvSpPr>
        <p:spPr>
          <a:xfrm>
            <a:off x="6444724" y="1189730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879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1"/>
      <p:bldP spid="26" grpId="1"/>
      <p:bldP spid="27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578455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374</Words>
  <Characters>0</Characters>
  <Application>Microsoft Office PowerPoint</Application>
  <DocSecurity>0</DocSecurity>
  <PresentationFormat>自定义</PresentationFormat>
  <Lines>0</Lines>
  <Paragraphs>62</Paragraphs>
  <Slides>12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Aharoni</vt:lpstr>
      <vt:lpstr>宋体</vt:lpstr>
      <vt:lpstr>Microsoft YaHei</vt:lpstr>
      <vt:lpstr>Microsoft YaHei</vt:lpstr>
      <vt:lpstr>Arial</vt:lpstr>
      <vt:lpstr>Calibri</vt:lpstr>
      <vt:lpstr>Calibri Light</vt:lpstr>
      <vt:lpstr>Office Theme</vt:lpstr>
      <vt:lpstr>Visio</vt:lpstr>
      <vt:lpstr>注意事项：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keywords>http:/www.ypppt.com</cp:keywords>
  <cp:lastModifiedBy/>
  <cp:revision>1</cp:revision>
  <dcterms:created xsi:type="dcterms:W3CDTF">2017-05-21T03:30:57Z</dcterms:created>
  <dcterms:modified xsi:type="dcterms:W3CDTF">2022-07-06T01:27:16Z</dcterms:modified>
</cp:coreProperties>
</file>

<file path=docProps/thumbnail.jpeg>
</file>